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85" r:id="rId13"/>
    <p:sldId id="279" r:id="rId14"/>
    <p:sldId id="281" r:id="rId15"/>
    <p:sldId id="282" r:id="rId16"/>
    <p:sldId id="283" r:id="rId17"/>
    <p:sldId id="284" r:id="rId18"/>
    <p:sldId id="286" r:id="rId19"/>
    <p:sldId id="280" r:id="rId20"/>
    <p:sldId id="288" r:id="rId21"/>
    <p:sldId id="287" r:id="rId22"/>
    <p:sldId id="278" r:id="rId23"/>
    <p:sldId id="262" r:id="rId24"/>
    <p:sldId id="275" r:id="rId25"/>
    <p:sldId id="276" r:id="rId26"/>
    <p:sldId id="269" r:id="rId27"/>
    <p:sldId id="263" r:id="rId28"/>
    <p:sldId id="265" r:id="rId29"/>
  </p:sldIdLst>
  <p:sldSz cx="24384000" cy="13716000"/>
  <p:notesSz cx="6858000" cy="9144000"/>
  <p:embeddedFontLst>
    <p:embeddedFont>
      <p:font typeface="Pretendard Bold" panose="020B0600000101010101" charset="-127"/>
      <p:bold r:id="rId31"/>
    </p:embeddedFont>
    <p:embeddedFont>
      <p:font typeface="Pretendard Regular" panose="020B0600000101010101" charset="-127"/>
      <p:regular r:id="rId32"/>
    </p:embeddedFont>
    <p:embeddedFont>
      <p:font typeface="Pretendard" panose="02000503000000020004" pitchFamily="50" charset="-127"/>
      <p:regular r:id="rId33"/>
      <p:bold r:id="rId34"/>
    </p:embeddedFont>
    <p:embeddedFont>
      <p:font typeface="Pretendard Light" panose="02000403000000020004" pitchFamily="50" charset="-127"/>
      <p:regular r:id="rId35"/>
    </p:embeddedFont>
    <p:embeddedFont>
      <p:font typeface="Pretendard Medium" panose="02000603000000020004" pitchFamily="50" charset="-127"/>
      <p:regular r:id="rId36"/>
      <p:bold r:id="rId37"/>
    </p:embeddedFont>
    <p:embeddedFont>
      <p:font typeface="Pretendard SemiBold" panose="02000703000000020004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ABA4"/>
    <a:srgbClr val="0E6D62"/>
    <a:srgbClr val="C7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114"/>
      </p:cViewPr>
      <p:guideLst>
        <p:guide orient="horz" pos="2832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1.png"/><Relationship Id="rId7" Type="http://schemas.openxmlformats.org/officeDocument/2006/relationships/image" Target="../media/image6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55.png"/><Relationship Id="rId10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51.png"/><Relationship Id="rId7" Type="http://schemas.openxmlformats.org/officeDocument/2006/relationships/image" Target="../media/image7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0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최원경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2025.07.30  /  2025.09.01 ~ 2025.09.03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DCE0E-0DCD-31C8-3FDD-08D7AC03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E29D65-6C09-64CC-3911-03FD9BCF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63C8F0-48F7-DB0D-004D-0AB123D3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CB9E024-D83B-7872-4E87-D2B392F8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AB82880-3651-11F3-B2B6-BEE71082DD76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8C2E79-5071-8425-CF58-5C3A27F75E8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27EFB9-3D8E-BA2B-7B8A-1F9E61F72A30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1CD22B-3704-7172-9C96-4C2DB5F9F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0AE201-E77C-451C-E1AC-5771ACB6F87A}"/>
              </a:ext>
            </a:extLst>
          </p:cNvPr>
          <p:cNvSpPr/>
          <p:nvPr/>
        </p:nvSpPr>
        <p:spPr>
          <a:xfrm>
            <a:off x="16230600" y="4648200"/>
            <a:ext cx="5105400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77E52C6-56BB-96EF-9B5E-E685C7E71173}"/>
              </a:ext>
            </a:extLst>
          </p:cNvPr>
          <p:cNvSpPr/>
          <p:nvPr/>
        </p:nvSpPr>
        <p:spPr>
          <a:xfrm>
            <a:off x="18381000" y="3638550"/>
            <a:ext cx="32766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 및 회원가입 버튼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0A4452-BC0F-E415-8248-19D6D0CC194A}"/>
              </a:ext>
            </a:extLst>
          </p:cNvPr>
          <p:cNvSpPr/>
          <p:nvPr/>
        </p:nvSpPr>
        <p:spPr>
          <a:xfrm>
            <a:off x="20345400" y="6096001"/>
            <a:ext cx="1143000" cy="3810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05A4F7-DEB6-EEA3-1F29-D30B58DEA897}"/>
              </a:ext>
            </a:extLst>
          </p:cNvPr>
          <p:cNvSpPr/>
          <p:nvPr/>
        </p:nvSpPr>
        <p:spPr>
          <a:xfrm>
            <a:off x="21488400" y="5295900"/>
            <a:ext cx="1951700" cy="8001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총 상품 개수</a:t>
            </a:r>
            <a:endParaRPr lang="ko-KR" altLang="en-US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1CAF76C-7274-8811-3279-05EC57F70854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83D3AB-7164-F896-4663-BC09DDF10548}"/>
              </a:ext>
            </a:extLst>
          </p:cNvPr>
          <p:cNvSpPr/>
          <p:nvPr/>
        </p:nvSpPr>
        <p:spPr>
          <a:xfrm>
            <a:off x="6781800" y="6477001"/>
            <a:ext cx="14554200" cy="67774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389C0C-F421-9EE9-A395-67743A7CE53D}"/>
              </a:ext>
            </a:extLst>
          </p:cNvPr>
          <p:cNvSpPr/>
          <p:nvPr/>
        </p:nvSpPr>
        <p:spPr>
          <a:xfrm>
            <a:off x="6781800" y="4698413"/>
            <a:ext cx="3780500" cy="13672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모든 상품 목록 렌더링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페이지당 최대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10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개 목록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창 크기에 따른 반응형 방식</a:t>
            </a:r>
          </a:p>
        </p:txBody>
      </p:sp>
    </p:spTree>
    <p:extLst>
      <p:ext uri="{BB962C8B-B14F-4D97-AF65-F5344CB8AC3E}">
        <p14:creationId xmlns:p14="http://schemas.microsoft.com/office/powerpoint/2010/main" val="279205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7F70005-5364-7198-C763-F1A718041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4577"/>
            <a:ext cx="18000000" cy="8625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3D95542-8A92-9717-C2DC-09EB4541CFBD}"/>
              </a:ext>
            </a:extLst>
          </p:cNvPr>
          <p:cNvSpPr/>
          <p:nvPr/>
        </p:nvSpPr>
        <p:spPr>
          <a:xfrm>
            <a:off x="13106400" y="9906000"/>
            <a:ext cx="1992237" cy="457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212A60-4443-F0E7-10AA-A11A582B39D8}"/>
              </a:ext>
            </a:extLst>
          </p:cNvPr>
          <p:cNvSpPr/>
          <p:nvPr/>
        </p:nvSpPr>
        <p:spPr>
          <a:xfrm>
            <a:off x="15089493" y="8744562"/>
            <a:ext cx="3499437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기능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Ajax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이용한 동적 </a:t>
            </a:r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처리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798798D-6C7E-00C2-EE68-D86480715001}"/>
              </a:ext>
            </a:extLst>
          </p:cNvPr>
          <p:cNvSpPr/>
          <p:nvPr/>
        </p:nvSpPr>
        <p:spPr>
          <a:xfrm>
            <a:off x="3733800" y="10953750"/>
            <a:ext cx="2895600" cy="10096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footer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형식적인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UI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구성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51C460-90D2-83F1-403C-60B2368A878F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19EFCB-C67B-A2F6-DFE1-24A3D44EA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65FA0D-E732-880E-FE43-75239B2C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081EDD-FB83-D49A-9A4F-00721038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6C8AD7-0777-8851-DD36-9A71D16C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7715E8A-02F1-E88D-2F6D-D1E55D411F4C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15017C5-238D-93B8-E537-D5B95A8187E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3BD423A-B59E-9887-0212-D4263A43F4C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F1BA36-33C2-A488-DB61-AB7442784AC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657600" y="4500151"/>
            <a:ext cx="18000000" cy="86062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37BE49-DBB8-6FFA-F3BD-614376C567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739" r="83067" b="50417"/>
          <a:stretch>
            <a:fillRect/>
          </a:stretch>
        </p:blipFill>
        <p:spPr>
          <a:xfrm>
            <a:off x="3657600" y="5333999"/>
            <a:ext cx="3048000" cy="34290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5CC3B-6057-C50E-D964-14B5665CC6FB}"/>
              </a:ext>
            </a:extLst>
          </p:cNvPr>
          <p:cNvSpPr/>
          <p:nvPr/>
        </p:nvSpPr>
        <p:spPr>
          <a:xfrm>
            <a:off x="3657600" y="5333999"/>
            <a:ext cx="3048000" cy="3429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987336B-EA85-A85B-8C46-977E750F2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178" y="5333999"/>
            <a:ext cx="2857899" cy="5182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0F2A3A-CE58-D55E-5D21-09CBB08DF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7720" y="5333999"/>
            <a:ext cx="2800741" cy="629690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570C6CA-CBEE-DCDA-A034-0F60A856A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5794" y="5333999"/>
            <a:ext cx="2810267" cy="28197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B79FA-E517-C1CF-4D35-5F59C08A80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50442" y="5333999"/>
            <a:ext cx="2838846" cy="603016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FBBD388-9A1E-C5A9-A0FF-070BF13001BD}"/>
              </a:ext>
            </a:extLst>
          </p:cNvPr>
          <p:cNvSpPr/>
          <p:nvPr/>
        </p:nvSpPr>
        <p:spPr>
          <a:xfrm>
            <a:off x="15255320" y="8652649"/>
            <a:ext cx="2800741" cy="83528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계단식 드롭다운</a:t>
            </a:r>
            <a:endParaRPr lang="en-US" altLang="ko-KR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8FB273-A12F-9AC9-2F6E-9FA8BBD73B5A}"/>
              </a:ext>
            </a:extLst>
          </p:cNvPr>
          <p:cNvCxnSpPr>
            <a:cxnSpLocks/>
          </p:cNvCxnSpPr>
          <p:nvPr/>
        </p:nvCxnSpPr>
        <p:spPr>
          <a:xfrm flipV="1">
            <a:off x="8382000" y="5695651"/>
            <a:ext cx="3270655" cy="85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0FFC3BF-06C2-3D6B-7247-9D9762C14D9D}"/>
              </a:ext>
            </a:extLst>
          </p:cNvPr>
          <p:cNvCxnSpPr>
            <a:cxnSpLocks/>
          </p:cNvCxnSpPr>
          <p:nvPr/>
        </p:nvCxnSpPr>
        <p:spPr>
          <a:xfrm flipV="1">
            <a:off x="12197945" y="6324600"/>
            <a:ext cx="3162113" cy="781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2C79072-8B40-DD36-8BCA-1A552D550C26}"/>
              </a:ext>
            </a:extLst>
          </p:cNvPr>
          <p:cNvCxnSpPr>
            <a:cxnSpLocks/>
          </p:cNvCxnSpPr>
          <p:nvPr/>
        </p:nvCxnSpPr>
        <p:spPr>
          <a:xfrm flipV="1">
            <a:off x="16002000" y="7048499"/>
            <a:ext cx="3148442" cy="667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48AA614-F4E6-12D3-0123-1200990ED7AD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2B4545-929B-6EDF-3712-A06B42C952D5}"/>
              </a:ext>
            </a:extLst>
          </p:cNvPr>
          <p:cNvSpPr/>
          <p:nvPr/>
        </p:nvSpPr>
        <p:spPr>
          <a:xfrm>
            <a:off x="3265872" y="8867240"/>
            <a:ext cx="3693678" cy="9091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지역 검색 초기화 버튼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모든 지역 상품 목록 렌더링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DCECD2-EAFA-313D-E88A-DA9A3612EF0E}"/>
              </a:ext>
            </a:extLst>
          </p:cNvPr>
          <p:cNvSpPr/>
          <p:nvPr/>
        </p:nvSpPr>
        <p:spPr>
          <a:xfrm>
            <a:off x="9855360" y="3886200"/>
            <a:ext cx="6222840" cy="1422263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광역자치단체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기초자치단체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행정구역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세부 행정구역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순으로 검색하도록 설정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상위지역 </a:t>
            </a:r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미선택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시 하위지역 리스트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81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91A82-ED74-113E-81C3-8D02C3FA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BE4ADB-6DA4-99B9-B8CE-A3D7EECC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B48E99-106A-DC94-AAD7-50002D06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9C834C-EC03-A8E5-8EB0-EDD369428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7762C9-6E5A-B17F-7371-82F4816C2677}"/>
              </a:ext>
            </a:extLst>
          </p:cNvPr>
          <p:cNvSpPr txBox="1"/>
          <p:nvPr/>
        </p:nvSpPr>
        <p:spPr>
          <a:xfrm>
            <a:off x="1943100" y="3390900"/>
            <a:ext cx="8801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en-US" altLang="ko-KR" sz="3200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Gps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E0F0BA-489F-94DF-C379-B9419E6941A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643AA9-B3F9-98E6-F34B-11AAC933F8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EDF599-EC88-3C8B-33F6-8CA48216B121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3FF14-FA13-5B44-2C6F-09B62C6A9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95801"/>
            <a:ext cx="18000000" cy="85968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8A699B-2854-EA22-4B48-44C84863BBE2}"/>
              </a:ext>
            </a:extLst>
          </p:cNvPr>
          <p:cNvSpPr/>
          <p:nvPr/>
        </p:nvSpPr>
        <p:spPr>
          <a:xfrm>
            <a:off x="3657600" y="8839200"/>
            <a:ext cx="3048000" cy="23958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CEC0FA-D48B-47AF-6609-B2CA722D1D30}"/>
              </a:ext>
            </a:extLst>
          </p:cNvPr>
          <p:cNvSpPr/>
          <p:nvPr/>
        </p:nvSpPr>
        <p:spPr>
          <a:xfrm>
            <a:off x="6717792" y="7403896"/>
            <a:ext cx="4455678" cy="140452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우리 동네 보기 버튼 클릭 시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Gps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를 이용하여 해당 위치의 행정구역 표시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편리함을 위해 라디오 타입으로 제작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039C471-817A-77FF-BA71-606C1F25628E}"/>
              </a:ext>
            </a:extLst>
          </p:cNvPr>
          <p:cNvSpPr/>
          <p:nvPr/>
        </p:nvSpPr>
        <p:spPr>
          <a:xfrm>
            <a:off x="6702552" y="11501758"/>
            <a:ext cx="3810000" cy="102742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숨기기 버튼 클릭 시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리스트 숨김 및 선택된 지역 초기화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55F6FD-03CC-B755-3E0E-13CAC840C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11084690"/>
            <a:ext cx="622300" cy="6223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1788DA2-2F3D-E949-7FD6-E0D42A3962A2}"/>
              </a:ext>
            </a:extLst>
          </p:cNvPr>
          <p:cNvSpPr/>
          <p:nvPr/>
        </p:nvSpPr>
        <p:spPr>
          <a:xfrm>
            <a:off x="8991600" y="4495800"/>
            <a:ext cx="3657600" cy="6095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65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13A7E-88D0-EDF8-9334-84BA4A922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57FE80-15B4-8D19-EC2E-FB6A44BC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5DD446C-3F76-6ED7-DBB0-9FC79986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091BE1-1A4B-C24C-FFD1-8A9D821E9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FEF14C-3908-D96E-6DBF-CD1CADAFB626}"/>
              </a:ext>
            </a:extLst>
          </p:cNvPr>
          <p:cNvSpPr txBox="1"/>
          <p:nvPr/>
        </p:nvSpPr>
        <p:spPr>
          <a:xfrm>
            <a:off x="1943100" y="3390900"/>
            <a:ext cx="11087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카테고리 검색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6F0A60A-3FF3-5B7C-0C19-0276EFE32A5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5EFD42-8F98-AE34-92C6-A1D29DB439C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13943B-9203-3CAF-2A40-7704F1222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47" y="4500151"/>
            <a:ext cx="18000000" cy="860624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6B65FC1-20FD-9D95-F006-CAEEB4CFAA3C}"/>
              </a:ext>
            </a:extLst>
          </p:cNvPr>
          <p:cNvSpPr/>
          <p:nvPr/>
        </p:nvSpPr>
        <p:spPr>
          <a:xfrm>
            <a:off x="9850600" y="5359400"/>
            <a:ext cx="2057400" cy="66040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상품명 검색 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13B985-B3EF-1E63-A13F-DAAB34FF0FCD}"/>
              </a:ext>
            </a:extLst>
          </p:cNvPr>
          <p:cNvSpPr/>
          <p:nvPr/>
        </p:nvSpPr>
        <p:spPr>
          <a:xfrm>
            <a:off x="3657600" y="9296400"/>
            <a:ext cx="3048000" cy="3124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93A013-D3E3-2B06-EB30-5D12B60133FF}"/>
              </a:ext>
            </a:extLst>
          </p:cNvPr>
          <p:cNvSpPr/>
          <p:nvPr/>
        </p:nvSpPr>
        <p:spPr>
          <a:xfrm>
            <a:off x="6705600" y="6019800"/>
            <a:ext cx="3145000" cy="4710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1C5B8B3-611F-5A81-D871-E5F03A265813}"/>
              </a:ext>
            </a:extLst>
          </p:cNvPr>
          <p:cNvSpPr/>
          <p:nvPr/>
        </p:nvSpPr>
        <p:spPr>
          <a:xfrm>
            <a:off x="3784600" y="7994650"/>
            <a:ext cx="2794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카테고리 검색 창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라디오 타입으로 제작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FE0CD9-725D-5445-E90E-C20AC9B80C66}"/>
              </a:ext>
            </a:extLst>
          </p:cNvPr>
          <p:cNvSpPr/>
          <p:nvPr/>
        </p:nvSpPr>
        <p:spPr>
          <a:xfrm>
            <a:off x="5484100" y="11887200"/>
            <a:ext cx="2794000" cy="766351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카테고리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초기화 버튼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F38C71D-FA5E-9986-7589-3704F89077C8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9883F-8FC4-E6DC-93B4-3733B704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7FC19A1-903F-CAAA-1CD4-926F6A0F3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9C8A2F3-5C02-7D30-2D26-19D1D963F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047" y="4504103"/>
            <a:ext cx="18000000" cy="86156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A1C68D8-9F80-3494-9F1D-FA0BDD3CC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10998DD-1492-972C-4F87-F075C51BC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42ECC80-C96B-A3FD-15A1-CF054B4C0A77}"/>
              </a:ext>
            </a:extLst>
          </p:cNvPr>
          <p:cNvSpPr txBox="1"/>
          <p:nvPr/>
        </p:nvSpPr>
        <p:spPr>
          <a:xfrm>
            <a:off x="1943100" y="3390900"/>
            <a:ext cx="925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altLang="ko-KR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7761FEB-4704-52A9-6346-0B03EDB1800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B7E5B18-5571-8787-966F-FA00F3C4C00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1288CE-1745-81FF-BABC-7B7310C0C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172" y="9555950"/>
            <a:ext cx="2988000" cy="135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2A5866-C6DB-8134-34D1-6FBBCF1E1734}"/>
              </a:ext>
            </a:extLst>
          </p:cNvPr>
          <p:cNvSpPr/>
          <p:nvPr/>
        </p:nvSpPr>
        <p:spPr>
          <a:xfrm>
            <a:off x="3657600" y="7391400"/>
            <a:ext cx="30480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2A20FCA-A8C6-B0CE-5F3F-9BB7C8A16C91}"/>
              </a:ext>
            </a:extLst>
          </p:cNvPr>
          <p:cNvSpPr/>
          <p:nvPr/>
        </p:nvSpPr>
        <p:spPr>
          <a:xfrm>
            <a:off x="6100026" y="7134842"/>
            <a:ext cx="2708694" cy="657872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가격 </a:t>
            </a:r>
            <a:r>
              <a:rPr lang="ko-KR" altLang="en-US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범위 검색</a:t>
            </a:r>
            <a:endParaRPr lang="en-US" altLang="ko-KR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3955656-5D26-9A88-4CF1-7E9155AE937E}"/>
              </a:ext>
            </a:extLst>
          </p:cNvPr>
          <p:cNvSpPr/>
          <p:nvPr/>
        </p:nvSpPr>
        <p:spPr>
          <a:xfrm>
            <a:off x="9067800" y="8990158"/>
            <a:ext cx="3429000" cy="1022350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버튼 클릭 시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최대가격에 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0 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입력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364193-136E-472A-C8A8-F93FF3D1B72F}"/>
              </a:ext>
            </a:extLst>
          </p:cNvPr>
          <p:cNvSpPr/>
          <p:nvPr/>
        </p:nvSpPr>
        <p:spPr>
          <a:xfrm>
            <a:off x="10340373" y="5402524"/>
            <a:ext cx="2930977" cy="11902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가격 범위 음수 입력 시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메시지</a:t>
            </a:r>
            <a:endParaRPr lang="en-US" altLang="ko-KR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2140C99-830A-7AC7-A5F7-1E51A5B322C1}"/>
              </a:ext>
            </a:extLst>
          </p:cNvPr>
          <p:cNvSpPr/>
          <p:nvPr/>
        </p:nvSpPr>
        <p:spPr>
          <a:xfrm>
            <a:off x="15016455" y="5638800"/>
            <a:ext cx="3429000" cy="925094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최소가격보다 최대가격을 </a:t>
            </a:r>
            <a:b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낮게 입력 시</a:t>
            </a:r>
            <a:r>
              <a:rPr lang="en-US" altLang="ko-KR" dirty="0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dirty="0" err="1">
                <a:solidFill>
                  <a:sysClr val="windowText" lastClr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endParaRPr lang="en-US" altLang="ko-KR" dirty="0">
              <a:solidFill>
                <a:sysClr val="windowText" lastClr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A9D9B91-63B6-AC4D-F8CA-7D87010C8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2140" y="6705600"/>
            <a:ext cx="4182059" cy="132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53A991-F296-BE7F-D0F1-8F95ED5A7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399" y="6705600"/>
            <a:ext cx="4201111" cy="131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94DF31-1F60-B80F-8D98-DEE5D392D549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39537DE-F12F-4BF0-D516-AD3F2543E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4373" y="1032001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4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8A76-4371-6424-1CDB-50F62C1C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AB6624-D7F1-A07A-C5ED-041E39D8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408A92A-C6A4-F0EF-7F05-0EF6FF51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D373760-5942-1AD9-DBFD-FC7A02DC6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C78AD62-23F8-F01D-4A6C-F63422E88952}"/>
              </a:ext>
            </a:extLst>
          </p:cNvPr>
          <p:cNvSpPr txBox="1"/>
          <p:nvPr/>
        </p:nvSpPr>
        <p:spPr>
          <a:xfrm>
            <a:off x="1943100" y="3352800"/>
            <a:ext cx="10401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상품 카드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r>
              <a:rPr kumimoji="0" lang="ko-KR" altLang="en-US" sz="48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AC9CF6-3491-AAEF-1730-67FF9E4D5BA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96EFB89-DF9C-4B58-9836-A060EF79BF4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C2AE0F-87E3-5F99-ED19-3B77065369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657600" y="4495800"/>
            <a:ext cx="18000000" cy="860624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394FBD-43CC-06D0-296D-7CFD14985A92}"/>
              </a:ext>
            </a:extLst>
          </p:cNvPr>
          <p:cNvSpPr/>
          <p:nvPr/>
        </p:nvSpPr>
        <p:spPr>
          <a:xfrm>
            <a:off x="8839200" y="4191000"/>
            <a:ext cx="36576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2A57CD6-1C56-F121-7F74-93B476858A0C}"/>
              </a:ext>
            </a:extLst>
          </p:cNvPr>
          <p:cNvSpPr/>
          <p:nvPr/>
        </p:nvSpPr>
        <p:spPr>
          <a:xfrm>
            <a:off x="6070240" y="4355083"/>
            <a:ext cx="5243050" cy="2210308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상품 카드 기능</a:t>
            </a:r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효과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색 변화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글 제목 밑줄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b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글 제목 길이 초과 시 </a:t>
            </a:r>
            <a:r>
              <a:rPr lang="ko-KR" altLang="en-US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말줄임표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처리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(ellipsis)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가격에 천 단위 </a:t>
            </a:r>
            <a:r>
              <a:rPr lang="ko-KR" altLang="en-US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컴마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가격 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원일 때 </a:t>
            </a:r>
            <a:r>
              <a:rPr lang="ko-KR" altLang="en-US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무료나눔으로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표기</a:t>
            </a:r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9C899EB-C13F-20E3-7041-3EFC0B76BA75}"/>
              </a:ext>
            </a:extLst>
          </p:cNvPr>
          <p:cNvSpPr/>
          <p:nvPr/>
        </p:nvSpPr>
        <p:spPr>
          <a:xfrm>
            <a:off x="13112496" y="4695222"/>
            <a:ext cx="4938250" cy="170557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판매 상태에 따른 카드 변화</a:t>
            </a:r>
            <a:b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판매 중 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효과 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예약 중 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이미지 중앙에 예약 중 텍스트 표시</a:t>
            </a:r>
            <a:b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판매완료 </a:t>
            </a:r>
            <a: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이미지 반투명화 및 판매완료 텍스트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8C3894-BC87-399B-905F-82742C09E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6717791"/>
            <a:ext cx="2905530" cy="385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8D5760-81AE-B620-6E80-112B41BCA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125" y="6671993"/>
            <a:ext cx="2800741" cy="387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9779EE-7496-6B8C-54D2-74F173044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9003" y="6673235"/>
            <a:ext cx="2838846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B98808-399C-7CCA-E8A0-34C22D72D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8626" y="6673235"/>
            <a:ext cx="2867425" cy="390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BFC2E89-68D4-B507-0FEE-E5E44CBAF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488" y="6681519"/>
            <a:ext cx="2867425" cy="386769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86EB3A0A-02DD-2935-7C62-5FF5433C6E1E}"/>
              </a:ext>
            </a:extLst>
          </p:cNvPr>
          <p:cNvSpPr/>
          <p:nvPr/>
        </p:nvSpPr>
        <p:spPr>
          <a:xfrm>
            <a:off x="3976488" y="10134600"/>
            <a:ext cx="824112" cy="41460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A07E297-A363-00A0-80DF-CE43D95DC1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50041" y="9617078"/>
            <a:ext cx="433284" cy="4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15CFA5-E7E8-4405-A9F2-867523D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D5C317-4D49-754C-4620-B21178B0D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3603EDD-E611-F681-C294-633493AB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8945FA-EFCE-85D4-A78C-A499BD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2CBDA27-2268-F94F-5D8B-E56B995753F3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76B9C52-CEE1-F7EF-EE7F-3FEBF74583D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EE53667-4241-4334-EAA6-C285900EB8F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12E2C3-EEE2-5619-0866-2B018C659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329" y="4508241"/>
            <a:ext cx="8640000" cy="44614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A85B35-CEBF-C176-28FB-0044F056F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0" y="4787977"/>
            <a:ext cx="8640000" cy="39019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6487B0-4880-974E-FB1D-9E70E87C4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1596" y="9221015"/>
            <a:ext cx="8640000" cy="393537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6DAFF84-07A0-445B-4D1F-07A6B4C1013E}"/>
              </a:ext>
            </a:extLst>
          </p:cNvPr>
          <p:cNvSpPr txBox="1"/>
          <p:nvPr/>
        </p:nvSpPr>
        <p:spPr>
          <a:xfrm>
            <a:off x="12469067" y="8969649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 코드는 지역 선택 기능을 위한 전역 함수들로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상위 지역 선택에 따라 하위 지역 목록이 동적으로 갱신되도록 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loadSubRegions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loadDetailRegions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함수는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각각 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단위의 선택 옵션을 생성한다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window.areaData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에서 조건에 맞는 데이터를 필터링한 뒤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Set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활용해 중복을 제거하고 옵션을 동적으로 추가한다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각 선택이 변경될 때마다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triggerFilter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()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를 호출하여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Ajax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요청을 실행하고 화면 데이터를 갱신한다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CF7709-1EE8-6CFD-28D2-A000D8D46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21554" y="6962037"/>
            <a:ext cx="2838846" cy="603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58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41EAEE-60C1-BAF6-42C4-395B8CDEA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614CE2-AE83-4E8F-E56E-02E09FD7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9C77E3-76C1-96D6-E569-91DB7D8B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6568196-6CEB-EE51-312C-D9F52948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4556B4-3C2C-43C7-A90F-97DDBE768FB2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지역 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검색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0F46B8-7E06-89FD-3327-02C44D83EF70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7AB3E5-94AD-E0C1-0FF8-120B07C04591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CB6B1-AEDE-D146-EDD0-8F1425FA6A7D}"/>
              </a:ext>
            </a:extLst>
          </p:cNvPr>
          <p:cNvSpPr txBox="1"/>
          <p:nvPr/>
        </p:nvSpPr>
        <p:spPr>
          <a:xfrm>
            <a:off x="12781902" y="5155397"/>
            <a:ext cx="10459098" cy="482680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 코드는 페이지가 로드되면 지역 선택 요소들에 이벤트를 바인딩한다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도를 선택하면 해당 값에 맞는 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구 목록을 불러오도록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loadMidRegions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가 실행된다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구 선택 시에는 읍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 목록을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읍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면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 선택 시에는 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목록을 동적으로 불러온다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통해 사용자가 상위 지역을 바꿀 때마다 하위 지역 목록이 자동으로 갱신된다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AC15E0B-87DC-6F94-34BE-EF34411C8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492" y="4566918"/>
            <a:ext cx="9011908" cy="45821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878517-36ED-1499-734F-5628C8648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448" y="8898537"/>
            <a:ext cx="3057952" cy="253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06D418-CF45-0252-2F5D-793454991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3700" y="8103180"/>
            <a:ext cx="3067478" cy="5201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278DDB2-B1B2-43F0-D0E2-1221E98DE3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7650" y="8911635"/>
            <a:ext cx="3077004" cy="262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B19A0BC-A9CA-689F-C94D-FBA89A830884}"/>
              </a:ext>
            </a:extLst>
          </p:cNvPr>
          <p:cNvSpPr/>
          <p:nvPr/>
        </p:nvSpPr>
        <p:spPr>
          <a:xfrm rot="16200000">
            <a:off x="12044745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4A9BF0E-2C03-29A5-0FF0-7ABF6BA2BC8A}"/>
              </a:ext>
            </a:extLst>
          </p:cNvPr>
          <p:cNvSpPr/>
          <p:nvPr/>
        </p:nvSpPr>
        <p:spPr>
          <a:xfrm rot="16200000">
            <a:off x="17053330" y="9937179"/>
            <a:ext cx="609600" cy="7310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1E149AF-8D3D-3D35-17F4-39899DA329EA}"/>
              </a:ext>
            </a:extLst>
          </p:cNvPr>
          <p:cNvSpPr/>
          <p:nvPr/>
        </p:nvSpPr>
        <p:spPr>
          <a:xfrm>
            <a:off x="8370047" y="11686613"/>
            <a:ext cx="4411855" cy="1572187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하위 지역까지 선택 후</a:t>
            </a:r>
            <a:b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광역 자치 단체 등 상위 지역을 </a:t>
            </a:r>
            <a:br>
              <a:rPr lang="en-US" altLang="ko-KR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교체하게 되면 하위 지역 초기화</a:t>
            </a:r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7CE2B3-7AEE-9865-EE52-31DF7EF0F94B}"/>
              </a:ext>
            </a:extLst>
          </p:cNvPr>
          <p:cNvSpPr/>
          <p:nvPr/>
        </p:nvSpPr>
        <p:spPr>
          <a:xfrm>
            <a:off x="13335000" y="7239000"/>
            <a:ext cx="2913375" cy="770385"/>
          </a:xfrm>
          <a:prstGeom prst="roundRect">
            <a:avLst/>
          </a:prstGeom>
          <a:solidFill>
            <a:srgbClr val="C7D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광역자치단체 변경</a:t>
            </a:r>
            <a:endParaRPr lang="en-US" altLang="ko-KR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9938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633EB-848C-CB0A-E6AC-9811EC5A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ED2C9C-197E-9E34-D0DC-FD4C1914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C5A3AD-20FF-9450-EB0F-AD8F0975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77D769E-C3B4-ACB7-5DDE-5AE383D9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3014369-C9B5-173D-4A1D-8397AA6426B9}"/>
              </a:ext>
            </a:extLst>
          </p:cNvPr>
          <p:cNvSpPr txBox="1"/>
          <p:nvPr/>
        </p:nvSpPr>
        <p:spPr>
          <a:xfrm>
            <a:off x="1943100" y="3390900"/>
            <a:ext cx="7734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 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가격 범위 검색</a:t>
            </a:r>
            <a:r>
              <a:rPr kumimoji="0" lang="en-US" altLang="ko-KR" sz="3200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FCCEF5-471B-DFDE-CA67-BA73E1210E1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83D496-E337-FDC4-AA65-3875AA2485A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163AD-0077-63DF-9A4C-F47B35AA7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4485138"/>
            <a:ext cx="8554644" cy="469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E14AED-3D58-AE25-4033-5D382E17C94C}"/>
              </a:ext>
            </a:extLst>
          </p:cNvPr>
          <p:cNvSpPr txBox="1"/>
          <p:nvPr/>
        </p:nvSpPr>
        <p:spPr>
          <a:xfrm>
            <a:off x="12781902" y="5155397"/>
            <a:ext cx="8640000" cy="335596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 코드는 ‘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’ 버튼 클릭 시 필터 조건을 초기화하는 기능을 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최소 가격과 최대 가격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입력값을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각각 공란과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으로 설정하여 가격 조건을 제거한다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통해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무료나눔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상품만 조회할 수 있도록 조건을 단순화한다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마지막으로 변경된 조건에 맞춰 화면의 데이터를 다시 불러온다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0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88F28B-2971-EB7A-722C-B58127452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8339" y="8154307"/>
            <a:ext cx="5057383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EF5A98-0EB2-B40C-D815-D5DB532BE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946340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0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218400" cy="50292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  <a:defRPr/>
            </a:pP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상품 목록을 렌더링할 때 스크롤을 하게 되면 자동으로 상품 목록이 </a:t>
            </a: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렌더링되는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 기능을 구현하려 하였다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하지만 구현 과정에서 동일한 목록이 반복적으로 출력되는 문제가 발생하였고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원인 파악 결과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스크롤 이벤트가 중복 호출되고 페이지 구분 처리 로직이 올바르지 않아 데이터 로딩이 정상적으로 이루어지지 않았다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이로 인해 사용자 입장에서 같은 데이터가 반복적으로 노출되는 불편이 있었다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개발 시간이 매우 한정적이었던 입장에서는 어쩔 수 없이 즉각적인 개선을 위해 무한 스크롤을 제거하고 </a:t>
            </a: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 처리 방식을 적용하였고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페이징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 전환 후 데이터는 정상적으로 분리되어 출력되며 안정적인 탐색이 </a:t>
            </a: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가능해졌지만</a:t>
            </a:r>
            <a:endParaRPr lang="en-US" altLang="ko-KR" sz="28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>
              <a:lnSpc>
                <a:spcPct val="132800"/>
              </a:lnSpc>
              <a:defRPr/>
            </a:pP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무한 스크롤은 개인적으로도 매우 편리하다고 느낀 기능이기도 하고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꼭 구현해보고 싶은 기능이기에</a:t>
            </a:r>
            <a:b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추후 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Intersection Observer 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커서 기반 </a:t>
            </a: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페이지네이션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최적화 기법을 통해 개선 후 </a:t>
            </a:r>
            <a:r>
              <a:rPr lang="ko-KR" altLang="en-US" sz="2800" dirty="0" err="1">
                <a:latin typeface="Pretendard Bold" panose="020B0600000101010101" charset="-127"/>
                <a:ea typeface="Pretendard Bold" panose="020B0600000101010101" charset="-127"/>
              </a:rPr>
              <a:t>재구현</a:t>
            </a:r>
            <a:r>
              <a:rPr lang="ko-KR" altLang="en-US" sz="2800" dirty="0">
                <a:latin typeface="Pretendard Bold" panose="020B0600000101010101" charset="-127"/>
                <a:ea typeface="Pretendard Bold" panose="020B0600000101010101" charset="-127"/>
              </a:rPr>
              <a:t> 할 계획이다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sz="2800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8800" y="9105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4499"/>
              </a:lnSpc>
              <a:defRPr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이번 프로젝트는 앞선 두 프로젝트 사이에 진행되어 개발 시간이 매우 제한적이었고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그로 인해 일부 기능 구현이나 완성도 면에서 아쉬움이 남는다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그러나 단순히 요구사항에 맞춰 개발했던 이전 프로젝트와 달리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이번에는 주제 선정 단계부터 팀과 함께 직접 참여하게 되었다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이를 통해 단순 구현을 넘어 스스로 구상한 아이디어를 실제로 적용해 볼 수 있었고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그 과정에서 흥미도와 만족도가 크게 높아졌다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또한 한정된 시간 안에서 우선순위를 정하고 핵심 기능을 중심으로 개발을 진행하면서 프로젝트 관리 능력의 중요성을 체감할 수 있었다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b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앞으로는 내가 개발하고 싶은 기능이나 기술적 도전을 주제로 선정해 프로젝트를 진행함으로써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더 주도적이고 심화된 개발 경험을 </a:t>
            </a:r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쌓아야겠다는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생각이 들었다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kumimoji="0" lang="ko-KR" altLang="en-US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...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여기에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이곳에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02300" y="112903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2300" y="96012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메인 및 검색 페이지 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UI/UX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구현</a:t>
            </a:r>
            <a:endParaRPr lang="en-US" altLang="ko-KR" sz="2400" spc="-96" dirty="0">
              <a:solidFill>
                <a:srgbClr val="000000"/>
              </a:solidFill>
              <a:latin typeface="Calibri"/>
              <a:ea typeface="Pretendard ExtraLight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검색 기능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(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상품명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지역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카테고리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,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가격 범위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)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및 </a:t>
            </a:r>
            <a:r>
              <a:rPr kumimoji="0" lang="ko-KR" altLang="en-US" sz="2400" b="0" i="0" u="none" strike="noStrike" kern="1200" cap="none" spc="-96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페이징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처리 기능 구현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 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590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1387</Words>
  <Application>Microsoft Office PowerPoint</Application>
  <PresentationFormat>사용자 지정</PresentationFormat>
  <Paragraphs>178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Pretendard Regular</vt:lpstr>
      <vt:lpstr>Pretendard Bold</vt:lpstr>
      <vt:lpstr>Calibri</vt:lpstr>
      <vt:lpstr>Pretendard SemiBold</vt:lpstr>
      <vt:lpstr>Pretendard</vt:lpstr>
      <vt:lpstr>Pretendard Light</vt:lpstr>
      <vt:lpstr>Arial</vt:lpstr>
      <vt:lpstr>Pretendard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19</cp:revision>
  <dcterms:created xsi:type="dcterms:W3CDTF">2006-08-16T00:00:00Z</dcterms:created>
  <dcterms:modified xsi:type="dcterms:W3CDTF">2025-09-08T03:40:47Z</dcterms:modified>
</cp:coreProperties>
</file>